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1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000240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«Умные игры»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85918" y="4286256"/>
            <a:ext cx="67151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Constantia" pitchFamily="18" charset="0"/>
              </a:rPr>
              <a:t>Для ребенка с ОВЗ период раннего детства вдвойне тяжел. </a:t>
            </a:r>
            <a:endParaRPr lang="ru-RU" sz="1600" b="1" dirty="0" smtClean="0">
              <a:latin typeface="Constantia" pitchFamily="18" charset="0"/>
            </a:endParaRPr>
          </a:p>
          <a:p>
            <a:pPr algn="ctr"/>
            <a:r>
              <a:rPr lang="ru-RU" sz="1600" b="1" dirty="0" smtClean="0">
                <a:latin typeface="Constantia" pitchFamily="18" charset="0"/>
              </a:rPr>
              <a:t>Роль </a:t>
            </a:r>
            <a:r>
              <a:rPr lang="ru-RU" sz="1600" b="1" dirty="0" smtClean="0">
                <a:latin typeface="Constantia" pitchFamily="18" charset="0"/>
              </a:rPr>
              <a:t>зрения, слуха, моторики очень велика. Связь с родителями является здесь первой реальной эмоциональной привязанностью и создает у ребенка осознание важности </a:t>
            </a:r>
            <a:endParaRPr lang="ru-RU" sz="1600" b="1" dirty="0" smtClean="0">
              <a:latin typeface="Constantia" pitchFamily="18" charset="0"/>
            </a:endParaRPr>
          </a:p>
          <a:p>
            <a:pPr algn="ctr"/>
            <a:r>
              <a:rPr lang="ru-RU" sz="1600" b="1" dirty="0" smtClean="0">
                <a:latin typeface="Constantia" pitchFamily="18" charset="0"/>
              </a:rPr>
              <a:t>и </a:t>
            </a:r>
            <a:r>
              <a:rPr lang="ru-RU" sz="1600" b="1" dirty="0" smtClean="0">
                <a:latin typeface="Constantia" pitchFamily="18" charset="0"/>
              </a:rPr>
              <a:t>нужности помощи в его взаимодействии с внешним миром </a:t>
            </a:r>
            <a:endParaRPr lang="ru-RU" sz="1600" b="1" dirty="0" smtClean="0">
              <a:latin typeface="Constantia" pitchFamily="18" charset="0"/>
            </a:endParaRPr>
          </a:p>
          <a:p>
            <a:pPr algn="ctr"/>
            <a:r>
              <a:rPr lang="ru-RU" sz="1600" b="1" dirty="0" smtClean="0">
                <a:latin typeface="Constantia" pitchFamily="18" charset="0"/>
              </a:rPr>
              <a:t>и </a:t>
            </a:r>
            <a:r>
              <a:rPr lang="ru-RU" sz="1600" b="1" dirty="0" smtClean="0">
                <a:latin typeface="Constantia" pitchFamily="18" charset="0"/>
              </a:rPr>
              <a:t>людьми. Для большинства очевидна привязанность ребенка </a:t>
            </a:r>
            <a:endParaRPr lang="ru-RU" sz="1600" b="1" dirty="0" smtClean="0">
              <a:latin typeface="Constantia" pitchFamily="18" charset="0"/>
            </a:endParaRPr>
          </a:p>
          <a:p>
            <a:pPr algn="ctr"/>
            <a:r>
              <a:rPr lang="ru-RU" sz="1600" b="1" dirty="0" smtClean="0">
                <a:latin typeface="Constantia" pitchFamily="18" charset="0"/>
              </a:rPr>
              <a:t>к </a:t>
            </a:r>
            <a:r>
              <a:rPr lang="ru-RU" sz="1600" b="1" dirty="0" smtClean="0">
                <a:latin typeface="Constantia" pitchFamily="18" charset="0"/>
              </a:rPr>
              <a:t>родителям, предпочтение их другим окружающим людям. Именно поэтому предлагаем подборку «Умных игр» дома, </a:t>
            </a:r>
            <a:endParaRPr lang="ru-RU" sz="1600" b="1" dirty="0" smtClean="0">
              <a:latin typeface="Constantia" pitchFamily="18" charset="0"/>
            </a:endParaRPr>
          </a:p>
          <a:p>
            <a:pPr algn="ctr"/>
            <a:r>
              <a:rPr lang="ru-RU" sz="1600" b="1" dirty="0" smtClean="0">
                <a:latin typeface="Constantia" pitchFamily="18" charset="0"/>
              </a:rPr>
              <a:t>в </a:t>
            </a:r>
            <a:r>
              <a:rPr lang="ru-RU" sz="1600" b="1" dirty="0" smtClean="0">
                <a:latin typeface="Constantia" pitchFamily="18" charset="0"/>
              </a:rPr>
              <a:t>привычном окружении малыша.</a:t>
            </a:r>
            <a:endParaRPr lang="ru-RU" sz="1600" b="1" dirty="0">
              <a:latin typeface="Constantia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85918" y="3786190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(играем </a:t>
            </a:r>
            <a:r>
              <a:rPr lang="ru-RU" sz="1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кругу семьи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49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Поварёнок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Цель: развивать мелкую моторику, </a:t>
            </a:r>
          </a:p>
          <a:p>
            <a:r>
              <a:rPr lang="ru-RU" sz="1600" dirty="0" smtClean="0">
                <a:latin typeface="Georgia" pitchFamily="18" charset="0"/>
              </a:rPr>
              <a:t>соотносить предметы </a:t>
            </a:r>
          </a:p>
          <a:p>
            <a:r>
              <a:rPr lang="ru-RU" sz="1600" dirty="0" smtClean="0">
                <a:latin typeface="Georgia" pitchFamily="18" charset="0"/>
              </a:rPr>
              <a:t>по величине и цвету.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b="1" dirty="0" smtClean="0"/>
          </a:p>
          <a:p>
            <a:r>
              <a:rPr lang="ru-RU" sz="1600" dirty="0" smtClean="0">
                <a:latin typeface="Constantia" pitchFamily="18" charset="0"/>
              </a:rPr>
              <a:t>Игровые действия: выставляем на </a:t>
            </a:r>
            <a:r>
              <a:rPr lang="ru-RU" sz="1600" dirty="0" smtClean="0">
                <a:latin typeface="Constantia" pitchFamily="18" charset="0"/>
              </a:rPr>
              <a:t>пол </a:t>
            </a:r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все </a:t>
            </a:r>
            <a:r>
              <a:rPr lang="ru-RU" sz="1600" dirty="0" smtClean="0">
                <a:latin typeface="Constantia" pitchFamily="18" charset="0"/>
              </a:rPr>
              <a:t>пустые кастрюли, которые только </a:t>
            </a:r>
            <a:r>
              <a:rPr lang="ru-RU" sz="1600" dirty="0" smtClean="0">
                <a:latin typeface="Constantia" pitchFamily="18" charset="0"/>
              </a:rPr>
              <a:t>найдём </a:t>
            </a:r>
            <a:r>
              <a:rPr lang="ru-RU" sz="1600" dirty="0" smtClean="0">
                <a:latin typeface="Constantia" pitchFamily="18" charset="0"/>
              </a:rPr>
              <a:t>на кухне, а рядом с ними </a:t>
            </a:r>
            <a:r>
              <a:rPr lang="ru-RU" sz="1600" dirty="0" smtClean="0">
                <a:latin typeface="Constantia" pitchFamily="18" charset="0"/>
              </a:rPr>
              <a:t>кладём вперемежку </a:t>
            </a:r>
            <a:r>
              <a:rPr lang="ru-RU" sz="1600" dirty="0" smtClean="0">
                <a:latin typeface="Constantia" pitchFamily="18" charset="0"/>
              </a:rPr>
              <a:t>крышки. </a:t>
            </a:r>
            <a:r>
              <a:rPr lang="ru-RU" sz="1600" dirty="0" smtClean="0">
                <a:latin typeface="Constantia" pitchFamily="18" charset="0"/>
              </a:rPr>
              <a:t>Предлагаем подобрать  </a:t>
            </a:r>
            <a:r>
              <a:rPr lang="ru-RU" sz="1600" dirty="0" smtClean="0">
                <a:latin typeface="Constantia" pitchFamily="18" charset="0"/>
              </a:rPr>
              <a:t>к каждой посудине свою собственную шляпку, анализируя их размер и цвет.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642918"/>
            <a:ext cx="3214710" cy="142876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3214686"/>
            <a:ext cx="1643074" cy="142876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3372" y="3857628"/>
            <a:ext cx="1643074" cy="142876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4857760"/>
            <a:ext cx="1643074" cy="142876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85852" y="285728"/>
            <a:ext cx="7500990" cy="397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Листопад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Constantia" pitchFamily="18" charset="0"/>
              </a:rPr>
              <a:t>Цель: развивать умение соотносить предметы и изображения по контуру различными приёмами (наложение, приложение), выделять знакомые цвета.</a:t>
            </a:r>
          </a:p>
          <a:p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Игровые действия: наберите </a:t>
            </a:r>
            <a:r>
              <a:rPr lang="ru-RU" sz="1600" dirty="0" smtClean="0">
                <a:latin typeface="Constantia" pitchFamily="18" charset="0"/>
              </a:rPr>
              <a:t>листья с деревьев, легко угадываемые по контуру (дуб, клён, берёза), обрисуйте их границы на бумаге. </a:t>
            </a:r>
            <a:r>
              <a:rPr lang="ru-RU" sz="1600" dirty="0" smtClean="0">
                <a:latin typeface="Constantia" pitchFamily="18" charset="0"/>
              </a:rPr>
              <a:t>Предложите малышу </a:t>
            </a:r>
            <a:r>
              <a:rPr lang="ru-RU" sz="1600" dirty="0" smtClean="0">
                <a:latin typeface="Constantia" pitchFamily="18" charset="0"/>
              </a:rPr>
              <a:t>угадать, какой контур, какому листочку </a:t>
            </a:r>
            <a:r>
              <a:rPr lang="ru-RU" sz="1600" dirty="0" smtClean="0">
                <a:latin typeface="Constantia" pitchFamily="18" charset="0"/>
              </a:rPr>
              <a:t>соответствует. Сначала наложите выбранный листочек на контур, чтобы убедиться в их совпадении. </a:t>
            </a:r>
          </a:p>
          <a:p>
            <a:r>
              <a:rPr lang="ru-RU" sz="1600" dirty="0" smtClean="0">
                <a:latin typeface="Constantia" pitchFamily="18" charset="0"/>
              </a:rPr>
              <a:t>В следующий раз – </a:t>
            </a:r>
          </a:p>
          <a:p>
            <a:r>
              <a:rPr lang="ru-RU" sz="1600" dirty="0" smtClean="0">
                <a:latin typeface="Constantia" pitchFamily="18" charset="0"/>
              </a:rPr>
              <a:t>приложите листочек рядом, </a:t>
            </a:r>
          </a:p>
          <a:p>
            <a:r>
              <a:rPr lang="ru-RU" sz="1600" dirty="0" smtClean="0">
                <a:latin typeface="Constantia" pitchFamily="18" charset="0"/>
              </a:rPr>
              <a:t>а затем -не </a:t>
            </a:r>
            <a:r>
              <a:rPr lang="ru-RU" sz="1600" dirty="0" smtClean="0">
                <a:latin typeface="Constantia" pitchFamily="18" charset="0"/>
              </a:rPr>
              <a:t>прикладывая </a:t>
            </a:r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при </a:t>
            </a:r>
            <a:r>
              <a:rPr lang="ru-RU" sz="1600" dirty="0" smtClean="0">
                <a:latin typeface="Constantia" pitchFamily="18" charset="0"/>
              </a:rPr>
              <a:t>этом последние </a:t>
            </a:r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к </a:t>
            </a:r>
            <a:r>
              <a:rPr lang="ru-RU" sz="1600" dirty="0" smtClean="0">
                <a:latin typeface="Constantia" pitchFamily="18" charset="0"/>
              </a:rPr>
              <a:t>рисунку.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2786058"/>
            <a:ext cx="4429156" cy="350046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175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Фруктовый коктейль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Constantia" pitchFamily="18" charset="0"/>
              </a:rPr>
              <a:t>Цель: </a:t>
            </a:r>
            <a:r>
              <a:rPr lang="ru-RU" sz="1600" dirty="0" smtClean="0">
                <a:latin typeface="Constantia" pitchFamily="18" charset="0"/>
              </a:rPr>
              <a:t>развивать тактильное восприятие, сопоставляя с обонянием,  называть фрукты.</a:t>
            </a:r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Игровые действия: завяжите </a:t>
            </a:r>
            <a:r>
              <a:rPr lang="ru-RU" sz="1600" dirty="0" smtClean="0">
                <a:latin typeface="Constantia" pitchFamily="18" charset="0"/>
              </a:rPr>
              <a:t>малышу глаза и предложите на ощупь угадать известные ему фрукты: грушу, яблоко, банан, апельсин и другие.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2714620"/>
            <a:ext cx="4857784" cy="371477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«Третий лишний»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Constantia" pitchFamily="18" charset="0"/>
              </a:rPr>
              <a:t>Цель: закреплять  умение называть основные цвета (красный, желтый, синий). Выделять «лишний» (по цвету) предмет из предложенных.</a:t>
            </a:r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Игровые действия:  можно взять карточки с нарисованными изображениями предметов, указанных цветов, это могут быть и предметы домашнего окружения, </a:t>
            </a:r>
            <a:r>
              <a:rPr lang="ru-RU" sz="1600" dirty="0" smtClean="0">
                <a:latin typeface="Constantia" pitchFamily="18" charset="0"/>
              </a:rPr>
              <a:t>среди которых один будет лишним. </a:t>
            </a:r>
            <a:r>
              <a:rPr lang="ru-RU" sz="1600" dirty="0" smtClean="0">
                <a:latin typeface="Constantia" pitchFamily="18" charset="0"/>
              </a:rPr>
              <a:t>Например, два предмета синего цвета, а один – красного. Затем можно увеличивать количество предметов, цветов.</a:t>
            </a:r>
            <a:endParaRPr lang="ru-RU" sz="1600" dirty="0" smtClean="0">
              <a:latin typeface="Constantia" pitchFamily="18" charset="0"/>
            </a:endParaRPr>
          </a:p>
          <a:p>
            <a:endParaRPr lang="ru-RU" sz="1600" dirty="0"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2714620"/>
            <a:ext cx="4857784" cy="371477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381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15</cp:revision>
  <dcterms:created xsi:type="dcterms:W3CDTF">2020-12-12T16:41:22Z</dcterms:created>
  <dcterms:modified xsi:type="dcterms:W3CDTF">2020-12-13T21:04:12Z</dcterms:modified>
</cp:coreProperties>
</file>